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99FF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lde PICHON" userId="e37ff655-4d43-4b42-b784-fb28b4ffd873" providerId="ADAL" clId="{B9FFEEA7-5885-431F-9926-F3838C9CF612}"/>
    <pc:docChg chg="custSel addSld modSld">
      <pc:chgData name="Mathilde PICHON" userId="e37ff655-4d43-4b42-b784-fb28b4ffd873" providerId="ADAL" clId="{B9FFEEA7-5885-431F-9926-F3838C9CF612}" dt="2022-11-09T09:18:30.060" v="311" actId="1076"/>
      <pc:docMkLst>
        <pc:docMk/>
      </pc:docMkLst>
      <pc:sldChg chg="addSp delSp modSp mod">
        <pc:chgData name="Mathilde PICHON" userId="e37ff655-4d43-4b42-b784-fb28b4ffd873" providerId="ADAL" clId="{B9FFEEA7-5885-431F-9926-F3838C9CF612}" dt="2022-11-08T14:15:01.395" v="257" actId="20577"/>
        <pc:sldMkLst>
          <pc:docMk/>
          <pc:sldMk cId="2997176506" sldId="262"/>
        </pc:sldMkLst>
        <pc:spChg chg="mod">
          <ac:chgData name="Mathilde PICHON" userId="e37ff655-4d43-4b42-b784-fb28b4ffd873" providerId="ADAL" clId="{B9FFEEA7-5885-431F-9926-F3838C9CF612}" dt="2022-11-08T13:21:02.057" v="3" actId="14100"/>
          <ac:spMkLst>
            <pc:docMk/>
            <pc:sldMk cId="2997176506" sldId="262"/>
            <ac:spMk id="5" creationId="{00000000-0000-0000-0000-000000000000}"/>
          </ac:spMkLst>
        </pc:spChg>
        <pc:spChg chg="mod">
          <ac:chgData name="Mathilde PICHON" userId="e37ff655-4d43-4b42-b784-fb28b4ffd873" providerId="ADAL" clId="{B9FFEEA7-5885-431F-9926-F3838C9CF612}" dt="2022-11-08T14:15:01.395" v="257" actId="20577"/>
          <ac:spMkLst>
            <pc:docMk/>
            <pc:sldMk cId="2997176506" sldId="262"/>
            <ac:spMk id="12" creationId="{00000000-0000-0000-0000-000000000000}"/>
          </ac:spMkLst>
        </pc:spChg>
        <pc:spChg chg="del">
          <ac:chgData name="Mathilde PICHON" userId="e37ff655-4d43-4b42-b784-fb28b4ffd873" providerId="ADAL" clId="{B9FFEEA7-5885-431F-9926-F3838C9CF612}" dt="2022-11-08T13:23:31.159" v="62" actId="478"/>
          <ac:spMkLst>
            <pc:docMk/>
            <pc:sldMk cId="2997176506" sldId="262"/>
            <ac:spMk id="17" creationId="{955667EA-C91E-4C6E-8D5E-28E1B6F54BAE}"/>
          </ac:spMkLst>
        </pc:spChg>
        <pc:picChg chg="add mod ord">
          <ac:chgData name="Mathilde PICHON" userId="e37ff655-4d43-4b42-b784-fb28b4ffd873" providerId="ADAL" clId="{B9FFEEA7-5885-431F-9926-F3838C9CF612}" dt="2022-11-08T13:22:06.686" v="11" actId="167"/>
          <ac:picMkLst>
            <pc:docMk/>
            <pc:sldMk cId="2997176506" sldId="262"/>
            <ac:picMk id="3" creationId="{3F975973-59E3-35CC-FB41-1EE6A553463B}"/>
          </ac:picMkLst>
        </pc:picChg>
        <pc:picChg chg="add mod ord">
          <ac:chgData name="Mathilde PICHON" userId="e37ff655-4d43-4b42-b784-fb28b4ffd873" providerId="ADAL" clId="{B9FFEEA7-5885-431F-9926-F3838C9CF612}" dt="2022-11-08T13:23:54.302" v="70" actId="167"/>
          <ac:picMkLst>
            <pc:docMk/>
            <pc:sldMk cId="2997176506" sldId="262"/>
            <ac:picMk id="7" creationId="{86FB7710-B5D2-74D4-FD89-1E7755816DF5}"/>
          </ac:picMkLst>
        </pc:picChg>
        <pc:picChg chg="mod">
          <ac:chgData name="Mathilde PICHON" userId="e37ff655-4d43-4b42-b784-fb28b4ffd873" providerId="ADAL" clId="{B9FFEEA7-5885-431F-9926-F3838C9CF612}" dt="2022-11-08T13:22:21.368" v="14" actId="688"/>
          <ac:picMkLst>
            <pc:docMk/>
            <pc:sldMk cId="2997176506" sldId="262"/>
            <ac:picMk id="9" creationId="{00000000-0000-0000-0000-000000000000}"/>
          </ac:picMkLst>
        </pc:picChg>
        <pc:picChg chg="mod">
          <ac:chgData name="Mathilde PICHON" userId="e37ff655-4d43-4b42-b784-fb28b4ffd873" providerId="ADAL" clId="{B9FFEEA7-5885-431F-9926-F3838C9CF612}" dt="2022-11-08T13:23:59.528" v="72" actId="688"/>
          <ac:picMkLst>
            <pc:docMk/>
            <pc:sldMk cId="2997176506" sldId="262"/>
            <ac:picMk id="14" creationId="{00000000-0000-0000-0000-000000000000}"/>
          </ac:picMkLst>
        </pc:picChg>
        <pc:picChg chg="del">
          <ac:chgData name="Mathilde PICHON" userId="e37ff655-4d43-4b42-b784-fb28b4ffd873" providerId="ADAL" clId="{B9FFEEA7-5885-431F-9926-F3838C9CF612}" dt="2022-11-08T13:21:08.320" v="4" actId="478"/>
          <ac:picMkLst>
            <pc:docMk/>
            <pc:sldMk cId="2997176506" sldId="262"/>
            <ac:picMk id="15" creationId="{53A7C704-44D6-409D-A3F7-7947B9AA7853}"/>
          </ac:picMkLst>
        </pc:picChg>
        <pc:picChg chg="del">
          <ac:chgData name="Mathilde PICHON" userId="e37ff655-4d43-4b42-b784-fb28b4ffd873" providerId="ADAL" clId="{B9FFEEA7-5885-431F-9926-F3838C9CF612}" dt="2022-11-08T13:23:28.701" v="61" actId="478"/>
          <ac:picMkLst>
            <pc:docMk/>
            <pc:sldMk cId="2997176506" sldId="262"/>
            <ac:picMk id="16" creationId="{EB8353A1-8122-4366-B13C-39A359EE4F70}"/>
          </ac:picMkLst>
        </pc:picChg>
      </pc:sldChg>
      <pc:sldChg chg="addSp modSp new mod">
        <pc:chgData name="Mathilde PICHON" userId="e37ff655-4d43-4b42-b784-fb28b4ffd873" providerId="ADAL" clId="{B9FFEEA7-5885-431F-9926-F3838C9CF612}" dt="2022-11-09T09:18:30.060" v="311" actId="1076"/>
        <pc:sldMkLst>
          <pc:docMk/>
          <pc:sldMk cId="2864603464" sldId="268"/>
        </pc:sldMkLst>
        <pc:spChg chg="add mod">
          <ac:chgData name="Mathilde PICHON" userId="e37ff655-4d43-4b42-b784-fb28b4ffd873" providerId="ADAL" clId="{B9FFEEA7-5885-431F-9926-F3838C9CF612}" dt="2022-11-09T09:18:25.366" v="310"/>
          <ac:spMkLst>
            <pc:docMk/>
            <pc:sldMk cId="2864603464" sldId="268"/>
            <ac:spMk id="2" creationId="{2AC080AA-24B3-9EC4-C829-212D0008A284}"/>
          </ac:spMkLst>
        </pc:spChg>
        <pc:picChg chg="add mod modCrop">
          <ac:chgData name="Mathilde PICHON" userId="e37ff655-4d43-4b42-b784-fb28b4ffd873" providerId="ADAL" clId="{B9FFEEA7-5885-431F-9926-F3838C9CF612}" dt="2022-11-09T09:18:30.060" v="311" actId="1076"/>
          <ac:picMkLst>
            <pc:docMk/>
            <pc:sldMk cId="2864603464" sldId="268"/>
            <ac:picMk id="3" creationId="{6290B104-B394-AD04-2412-8EDFC98E2058}"/>
          </ac:picMkLst>
        </pc:picChg>
      </pc:sldChg>
    </pc:docChg>
  </pc:docChgLst>
  <pc:docChgLst>
    <pc:chgData name="Mathilde PICHON" userId="e37ff655-4d43-4b42-b784-fb28b4ffd873" providerId="ADAL" clId="{C7010BB5-832C-4714-B3D2-9BE9AAB8CAB0}"/>
    <pc:docChg chg="modSld">
      <pc:chgData name="Mathilde PICHON" userId="e37ff655-4d43-4b42-b784-fb28b4ffd873" providerId="ADAL" clId="{C7010BB5-832C-4714-B3D2-9BE9AAB8CAB0}" dt="2022-12-13T12:51:16.498" v="0" actId="1076"/>
      <pc:docMkLst>
        <pc:docMk/>
      </pc:docMkLst>
      <pc:sldChg chg="modSp mod">
        <pc:chgData name="Mathilde PICHON" userId="e37ff655-4d43-4b42-b784-fb28b4ffd873" providerId="ADAL" clId="{C7010BB5-832C-4714-B3D2-9BE9AAB8CAB0}" dt="2022-12-13T12:51:16.498" v="0" actId="1076"/>
        <pc:sldMkLst>
          <pc:docMk/>
          <pc:sldMk cId="2864603464" sldId="268"/>
        </pc:sldMkLst>
        <pc:picChg chg="mod">
          <ac:chgData name="Mathilde PICHON" userId="e37ff655-4d43-4b42-b784-fb28b4ffd873" providerId="ADAL" clId="{C7010BB5-832C-4714-B3D2-9BE9AAB8CAB0}" dt="2022-12-13T12:51:16.498" v="0" actId="1076"/>
          <ac:picMkLst>
            <pc:docMk/>
            <pc:sldMk cId="2864603464" sldId="268"/>
            <ac:picMk id="3" creationId="{6290B104-B394-AD04-2412-8EDFC98E20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92840" y="0"/>
            <a:ext cx="899160" cy="6858000"/>
          </a:xfrm>
          <a:custGeom>
            <a:avLst/>
            <a:gdLst/>
            <a:ahLst/>
            <a:cxnLst/>
            <a:rect l="l" t="t" r="r" b="b"/>
            <a:pathLst>
              <a:path w="899159" h="6858000">
                <a:moveTo>
                  <a:pt x="0" y="0"/>
                </a:moveTo>
                <a:lnTo>
                  <a:pt x="0" y="6857998"/>
                </a:lnTo>
                <a:lnTo>
                  <a:pt x="899159" y="6857998"/>
                </a:lnTo>
                <a:lnTo>
                  <a:pt x="899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353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3053" y="342138"/>
            <a:ext cx="9692640" cy="1325880"/>
          </a:xfrm>
          <a:custGeom>
            <a:avLst/>
            <a:gdLst/>
            <a:ahLst/>
            <a:cxnLst/>
            <a:rect l="l" t="t" r="r" b="b"/>
            <a:pathLst>
              <a:path w="9692640" h="1325880">
                <a:moveTo>
                  <a:pt x="0" y="1325880"/>
                </a:moveTo>
                <a:lnTo>
                  <a:pt x="9692640" y="1325880"/>
                </a:lnTo>
                <a:lnTo>
                  <a:pt x="9692640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0"/>
            <a:ext cx="11734800" cy="6858000"/>
          </a:xfrm>
          <a:custGeom>
            <a:avLst/>
            <a:gdLst/>
            <a:ahLst/>
            <a:cxnLst/>
            <a:rect l="l" t="t" r="r" b="b"/>
            <a:pathLst>
              <a:path w="11734800" h="6858000">
                <a:moveTo>
                  <a:pt x="0" y="6858000"/>
                </a:moveTo>
                <a:lnTo>
                  <a:pt x="11734800" y="6858000"/>
                </a:lnTo>
                <a:lnTo>
                  <a:pt x="1173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53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6E6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92840" y="0"/>
            <a:ext cx="899160" cy="6858000"/>
          </a:xfrm>
          <a:custGeom>
            <a:avLst/>
            <a:gdLst/>
            <a:ahLst/>
            <a:cxnLst/>
            <a:rect l="l" t="t" r="r" b="b"/>
            <a:pathLst>
              <a:path w="899159" h="6858000">
                <a:moveTo>
                  <a:pt x="0" y="0"/>
                </a:moveTo>
                <a:lnTo>
                  <a:pt x="0" y="6857998"/>
                </a:lnTo>
                <a:lnTo>
                  <a:pt x="899159" y="6857998"/>
                </a:lnTo>
                <a:lnTo>
                  <a:pt x="899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353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060" y="323850"/>
            <a:ext cx="8437879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2699080"/>
            <a:ext cx="9225915" cy="261937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1501140">
              <a:lnSpc>
                <a:spcPts val="7350"/>
              </a:lnSpc>
              <a:spcBef>
                <a:spcPts val="1420"/>
              </a:spcBef>
            </a:pPr>
            <a:r>
              <a:rPr sz="7200" b="0" spc="880" dirty="0">
                <a:solidFill>
                  <a:srgbClr val="FFFFFF"/>
                </a:solidFill>
                <a:latin typeface="Cambria"/>
                <a:cs typeface="Cambria"/>
              </a:rPr>
              <a:t>PROCEDURE </a:t>
            </a:r>
            <a:r>
              <a:rPr sz="7200" b="0" spc="8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0" spc="894" dirty="0">
                <a:solidFill>
                  <a:srgbClr val="FFFFFF"/>
                </a:solidFill>
                <a:latin typeface="Cambria"/>
                <a:cs typeface="Cambria"/>
              </a:rPr>
              <a:t>DEMARCHE</a:t>
            </a:r>
            <a:r>
              <a:rPr sz="7200" b="0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0" spc="894" dirty="0">
                <a:solidFill>
                  <a:srgbClr val="FFFFFF"/>
                </a:solidFill>
                <a:latin typeface="Cambria"/>
                <a:cs typeface="Cambria"/>
              </a:rPr>
              <a:t>CPF</a:t>
            </a:r>
            <a:endParaRPr sz="7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200" b="0" spc="170" dirty="0">
                <a:solidFill>
                  <a:srgbClr val="BEBEBE"/>
                </a:solidFill>
                <a:latin typeface="Cambria"/>
                <a:cs typeface="Cambria"/>
              </a:rPr>
              <a:t>Comment</a:t>
            </a:r>
            <a:r>
              <a:rPr sz="3200" b="0" spc="185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90" dirty="0">
                <a:solidFill>
                  <a:srgbClr val="BEBEBE"/>
                </a:solidFill>
                <a:latin typeface="Cambria"/>
                <a:cs typeface="Cambria"/>
              </a:rPr>
              <a:t>trouver</a:t>
            </a:r>
            <a:r>
              <a:rPr sz="3200" b="0" spc="170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140" dirty="0">
                <a:solidFill>
                  <a:srgbClr val="BEBEBE"/>
                </a:solidFill>
                <a:latin typeface="Cambria"/>
                <a:cs typeface="Cambria"/>
              </a:rPr>
              <a:t>une</a:t>
            </a:r>
            <a:r>
              <a:rPr sz="3200" b="0" spc="180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100" dirty="0">
                <a:solidFill>
                  <a:srgbClr val="BEBEBE"/>
                </a:solidFill>
                <a:latin typeface="Cambria"/>
                <a:cs typeface="Cambria"/>
              </a:rPr>
              <a:t>formation</a:t>
            </a:r>
            <a:r>
              <a:rPr sz="3200" b="0" spc="155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135" dirty="0">
                <a:solidFill>
                  <a:srgbClr val="BEBEBE"/>
                </a:solidFill>
                <a:latin typeface="Cambria"/>
                <a:cs typeface="Cambria"/>
              </a:rPr>
              <a:t>sur</a:t>
            </a:r>
            <a:r>
              <a:rPr sz="3200" b="0" spc="204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65" dirty="0">
                <a:solidFill>
                  <a:srgbClr val="BEBEBE"/>
                </a:solidFill>
                <a:latin typeface="Cambria"/>
                <a:cs typeface="Cambria"/>
              </a:rPr>
              <a:t>votre</a:t>
            </a:r>
            <a:r>
              <a:rPr sz="3200" b="0" spc="180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420" dirty="0">
                <a:solidFill>
                  <a:srgbClr val="BEBEBE"/>
                </a:solidFill>
                <a:latin typeface="Cambria"/>
                <a:cs typeface="Cambria"/>
              </a:rPr>
              <a:t>CPF</a:t>
            </a:r>
            <a:r>
              <a:rPr sz="3200" b="0" spc="195" dirty="0">
                <a:solidFill>
                  <a:srgbClr val="BEBEBE"/>
                </a:solidFill>
                <a:latin typeface="Cambria"/>
                <a:cs typeface="Cambria"/>
              </a:rPr>
              <a:t> </a:t>
            </a:r>
            <a:r>
              <a:rPr sz="3200" b="0" spc="70" dirty="0">
                <a:solidFill>
                  <a:srgbClr val="BEBEBE"/>
                </a:solid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8E429F8-9662-4243-B68A-72190E17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7" t="13586" r="34127" b="36666"/>
          <a:stretch/>
        </p:blipFill>
        <p:spPr>
          <a:xfrm>
            <a:off x="3227625" y="4349926"/>
            <a:ext cx="4038600" cy="22089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B1824E-E97E-4679-97C4-E2EBCA35D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8" t="15556" r="34127" b="32221"/>
          <a:stretch/>
        </p:blipFill>
        <p:spPr>
          <a:xfrm>
            <a:off x="609600" y="1872157"/>
            <a:ext cx="4038600" cy="231884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77000" y="2922072"/>
            <a:ext cx="2895601" cy="617485"/>
          </a:xfrm>
          <a:custGeom>
            <a:avLst/>
            <a:gdLst/>
            <a:ahLst/>
            <a:cxnLst/>
            <a:rect l="l" t="t" r="r" b="b"/>
            <a:pathLst>
              <a:path w="1884045" h="830579">
                <a:moveTo>
                  <a:pt x="0" y="830580"/>
                </a:moveTo>
                <a:lnTo>
                  <a:pt x="1883664" y="830580"/>
                </a:lnTo>
                <a:lnTo>
                  <a:pt x="188366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84138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15- </a:t>
            </a:r>
            <a:r>
              <a:rPr lang="fr-FR" sz="1800" spc="70" dirty="0">
                <a:latin typeface="Cambria"/>
                <a:cs typeface="Cambria"/>
              </a:rPr>
              <a:t>Renseignez vos informations personnelles</a:t>
            </a:r>
            <a:endParaRPr lang="fr-FR"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381761"/>
            <a:ext cx="969264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TROIS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Créer son dossier d’inscription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800" y="3184404"/>
            <a:ext cx="2789183" cy="54939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848600" y="4453332"/>
            <a:ext cx="2743200" cy="617485"/>
          </a:xfrm>
          <a:custGeom>
            <a:avLst/>
            <a:gdLst/>
            <a:ahLst/>
            <a:cxnLst/>
            <a:rect l="l" t="t" r="r" b="b"/>
            <a:pathLst>
              <a:path w="1884045" h="1077595">
                <a:moveTo>
                  <a:pt x="0" y="1077468"/>
                </a:moveTo>
                <a:lnTo>
                  <a:pt x="1883663" y="1077468"/>
                </a:lnTo>
                <a:lnTo>
                  <a:pt x="1883663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84138"/>
            <a:r>
              <a:rPr lang="fr-FR" dirty="0"/>
              <a:t>16- Cliquez sur </a:t>
            </a:r>
          </a:p>
          <a:p>
            <a:pPr marL="84138"/>
            <a:r>
              <a:rPr lang="fr-FR" dirty="0"/>
              <a:t>« Envoyer mon inscription »</a:t>
            </a:r>
            <a:endParaRPr sz="1400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9675" y="4695307"/>
            <a:ext cx="2275125" cy="706373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31A8123-7E97-4284-80A5-13C200C1BCB9}"/>
              </a:ext>
            </a:extLst>
          </p:cNvPr>
          <p:cNvSpPr/>
          <p:nvPr/>
        </p:nvSpPr>
        <p:spPr>
          <a:xfrm>
            <a:off x="2585424" y="2189540"/>
            <a:ext cx="762000" cy="228600"/>
          </a:xfrm>
          <a:prstGeom prst="roundRect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7E116CF-D135-4903-A56D-6597A8C03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543815"/>
            <a:ext cx="786452" cy="1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FFD630-E056-489F-8E86-855607ED0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24266" r="35416" b="33333"/>
          <a:stretch/>
        </p:blipFill>
        <p:spPr>
          <a:xfrm>
            <a:off x="762000" y="1828800"/>
            <a:ext cx="4629150" cy="229417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324600" y="2936155"/>
            <a:ext cx="3505200" cy="354528"/>
          </a:xfrm>
          <a:custGeom>
            <a:avLst/>
            <a:gdLst/>
            <a:ahLst/>
            <a:cxnLst/>
            <a:rect l="l" t="t" r="r" b="b"/>
            <a:pathLst>
              <a:path w="1884045" h="830579">
                <a:moveTo>
                  <a:pt x="0" y="830580"/>
                </a:moveTo>
                <a:lnTo>
                  <a:pt x="1883664" y="830580"/>
                </a:lnTo>
                <a:lnTo>
                  <a:pt x="188366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70">
            <a:noFill/>
          </a:ln>
        </p:spPr>
        <p:txBody>
          <a:bodyPr wrap="square" lIns="0" tIns="0" rIns="0" bIns="0" rtlCol="0"/>
          <a:lstStyle/>
          <a:p>
            <a:pPr marL="84138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Votre numéro de dossier apparaît</a:t>
            </a:r>
            <a:endParaRPr lang="fr-FR"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381761"/>
            <a:ext cx="969264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TROIS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Créer son dossier d’inscription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9195" y="3061031"/>
            <a:ext cx="3196892" cy="61748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85800" y="4562675"/>
            <a:ext cx="9692640" cy="1623786"/>
          </a:xfrm>
          <a:custGeom>
            <a:avLst/>
            <a:gdLst/>
            <a:ahLst/>
            <a:cxnLst/>
            <a:rect l="l" t="t" r="r" b="b"/>
            <a:pathLst>
              <a:path w="1884045" h="1077595">
                <a:moveTo>
                  <a:pt x="0" y="1077468"/>
                </a:moveTo>
                <a:lnTo>
                  <a:pt x="1883663" y="1077468"/>
                </a:lnTo>
                <a:lnTo>
                  <a:pt x="1883663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13970">
            <a:noFill/>
          </a:ln>
        </p:spPr>
        <p:txBody>
          <a:bodyPr wrap="square" lIns="0" tIns="0" rIns="0" bIns="0" rtlCol="0"/>
          <a:lstStyle/>
          <a:p>
            <a:pPr marL="84138"/>
            <a:r>
              <a:rPr lang="fr-FR" dirty="0"/>
              <a:t>L’organisme de formation sollicité dispose de </a:t>
            </a:r>
            <a:r>
              <a:rPr lang="fr-FR" u="sng" dirty="0"/>
              <a:t>2 jours ouvrés </a:t>
            </a:r>
            <a:r>
              <a:rPr lang="fr-FR" dirty="0"/>
              <a:t>pour faire une proposition de dates de début et de fin de formation</a:t>
            </a:r>
          </a:p>
          <a:p>
            <a:pPr marL="84138"/>
            <a:r>
              <a:rPr lang="fr-FR" sz="1400" dirty="0"/>
              <a:t>! La formation ne pourra débuté au plus tôt que 11 jours après la réception de votre dossier</a:t>
            </a:r>
          </a:p>
          <a:p>
            <a:pPr marL="84138"/>
            <a:endParaRPr lang="fr-FR" sz="1400" dirty="0"/>
          </a:p>
          <a:p>
            <a:pPr marL="84138"/>
            <a:r>
              <a:rPr lang="fr-FR" dirty="0">
                <a:solidFill>
                  <a:srgbClr val="FF0000"/>
                </a:solidFill>
              </a:rPr>
              <a:t>Une fois, la demande acceptée par l’organisme de formation, vous disposez de </a:t>
            </a:r>
            <a:r>
              <a:rPr lang="fr-FR" u="sng" dirty="0">
                <a:solidFill>
                  <a:srgbClr val="FF0000"/>
                </a:solidFill>
              </a:rPr>
              <a:t>4 jours ouvrés </a:t>
            </a:r>
            <a:r>
              <a:rPr lang="fr-FR" dirty="0">
                <a:solidFill>
                  <a:srgbClr val="FF0000"/>
                </a:solidFill>
              </a:rPr>
              <a:t>pour finaliser votre demande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DC043C-E9AC-465D-A837-B85078E93316}"/>
              </a:ext>
            </a:extLst>
          </p:cNvPr>
          <p:cNvSpPr txBox="1"/>
          <p:nvPr/>
        </p:nvSpPr>
        <p:spPr>
          <a:xfrm>
            <a:off x="2617463" y="3429000"/>
            <a:ext cx="735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333399"/>
                </a:solidFill>
              </a:rPr>
              <a:t>XXXXXXXX</a:t>
            </a:r>
          </a:p>
        </p:txBody>
      </p:sp>
    </p:spTree>
    <p:extLst>
      <p:ext uri="{BB962C8B-B14F-4D97-AF65-F5344CB8AC3E}">
        <p14:creationId xmlns:p14="http://schemas.microsoft.com/office/powerpoint/2010/main" val="224372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ED17BD-486F-45D5-B781-5CC1AB413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8" t="11111" r="34028" b="32222"/>
          <a:stretch/>
        </p:blipFill>
        <p:spPr>
          <a:xfrm>
            <a:off x="799904" y="1779919"/>
            <a:ext cx="3848296" cy="23364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/>
          <p:nvPr/>
        </p:nvSpPr>
        <p:spPr>
          <a:xfrm>
            <a:off x="5638800" y="2936155"/>
            <a:ext cx="4200526" cy="616056"/>
          </a:xfrm>
          <a:custGeom>
            <a:avLst/>
            <a:gdLst/>
            <a:ahLst/>
            <a:cxnLst/>
            <a:rect l="l" t="t" r="r" b="b"/>
            <a:pathLst>
              <a:path w="1884045" h="830579">
                <a:moveTo>
                  <a:pt x="0" y="830580"/>
                </a:moveTo>
                <a:lnTo>
                  <a:pt x="1883664" y="830580"/>
                </a:lnTo>
                <a:lnTo>
                  <a:pt x="188366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84138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17- Connectez-vous à votre compte CPF et cliquez sur « Mes dossiers de formation »</a:t>
            </a:r>
            <a:endParaRPr lang="fr-FR"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381761"/>
            <a:ext cx="1019175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QUATR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Finaliser sa demande de formation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6B43DA-1365-48E5-97F2-9CF44342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187">
            <a:off x="2800296" y="2339110"/>
            <a:ext cx="2948954" cy="6157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3223F6-AF59-4FA8-9BD6-2FEE8E8943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8" t="10000" r="34028" b="33333"/>
          <a:stretch/>
        </p:blipFill>
        <p:spPr>
          <a:xfrm>
            <a:off x="2895600" y="4232141"/>
            <a:ext cx="4016188" cy="2438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CA9E8C9-0AED-44DE-9D33-5D8C1EA1D3A5}"/>
              </a:ext>
            </a:extLst>
          </p:cNvPr>
          <p:cNvSpPr txBox="1"/>
          <p:nvPr/>
        </p:nvSpPr>
        <p:spPr>
          <a:xfrm>
            <a:off x="7086600" y="5266675"/>
            <a:ext cx="35052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18- Cliquez sur le dossier concerné</a:t>
            </a:r>
          </a:p>
        </p:txBody>
      </p:sp>
    </p:spTree>
    <p:extLst>
      <p:ext uri="{BB962C8B-B14F-4D97-AF65-F5344CB8AC3E}">
        <p14:creationId xmlns:p14="http://schemas.microsoft.com/office/powerpoint/2010/main" val="134944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50D47B-C9A0-4450-AE96-338EE5C17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0" t="12222" r="34028" b="35556"/>
          <a:stretch/>
        </p:blipFill>
        <p:spPr>
          <a:xfrm>
            <a:off x="609600" y="2590800"/>
            <a:ext cx="4069781" cy="217363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48400" y="3581400"/>
            <a:ext cx="4200526" cy="944738"/>
          </a:xfrm>
          <a:custGeom>
            <a:avLst/>
            <a:gdLst/>
            <a:ahLst/>
            <a:cxnLst/>
            <a:rect l="l" t="t" r="r" b="b"/>
            <a:pathLst>
              <a:path w="1884045" h="830579">
                <a:moveTo>
                  <a:pt x="0" y="830580"/>
                </a:moveTo>
                <a:lnTo>
                  <a:pt x="1883664" y="830580"/>
                </a:lnTo>
                <a:lnTo>
                  <a:pt x="188366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84138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19- Sur l’onglet FINANCEMENT, cochez la case « Je confirme mon inscription » et cliquez sur « Confirmer mon inscription »</a:t>
            </a:r>
            <a:endParaRPr lang="fr-FR"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381761"/>
            <a:ext cx="1019175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QUATR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Finaliser sa demande de formation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6B43DA-1365-48E5-97F2-9CF44342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3763">
            <a:off x="4436066" y="3851256"/>
            <a:ext cx="1828800" cy="6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94" y="348234"/>
            <a:ext cx="9692640" cy="1325880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sz="4400" b="1" spc="625" dirty="0">
                <a:latin typeface="Cambria"/>
                <a:cs typeface="Cambria"/>
              </a:rPr>
              <a:t>PREMIERE</a:t>
            </a:r>
            <a:r>
              <a:rPr sz="4400" b="1" spc="140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5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  <a:p>
            <a:pPr marL="8890" algn="ctr">
              <a:lnSpc>
                <a:spcPts val="5015"/>
              </a:lnSpc>
            </a:pPr>
            <a:r>
              <a:rPr sz="4400" b="1" spc="409" dirty="0">
                <a:latin typeface="Cambria"/>
                <a:cs typeface="Cambria"/>
              </a:rPr>
              <a:t>Se</a:t>
            </a:r>
            <a:r>
              <a:rPr sz="4400" b="1" spc="170" dirty="0">
                <a:latin typeface="Cambria"/>
                <a:cs typeface="Cambria"/>
              </a:rPr>
              <a:t> </a:t>
            </a:r>
            <a:r>
              <a:rPr sz="4400" b="1" spc="245" dirty="0">
                <a:latin typeface="Cambria"/>
                <a:cs typeface="Cambria"/>
              </a:rPr>
              <a:t>connecter</a:t>
            </a:r>
            <a:r>
              <a:rPr sz="4400" b="1" spc="160" dirty="0">
                <a:latin typeface="Cambria"/>
                <a:cs typeface="Cambria"/>
              </a:rPr>
              <a:t> </a:t>
            </a:r>
            <a:r>
              <a:rPr sz="4400" b="1" spc="335" dirty="0">
                <a:latin typeface="Cambria"/>
                <a:cs typeface="Cambria"/>
              </a:rPr>
              <a:t>à</a:t>
            </a:r>
            <a:r>
              <a:rPr sz="4400" b="1" spc="165" dirty="0">
                <a:latin typeface="Cambria"/>
                <a:cs typeface="Cambria"/>
              </a:rPr>
              <a:t> </a:t>
            </a:r>
            <a:r>
              <a:rPr sz="4400" b="1" spc="210" dirty="0">
                <a:latin typeface="Cambria"/>
                <a:cs typeface="Cambria"/>
              </a:rPr>
              <a:t>son</a:t>
            </a:r>
            <a:r>
              <a:rPr sz="4400" b="1" spc="170" dirty="0">
                <a:latin typeface="Cambria"/>
                <a:cs typeface="Cambria"/>
              </a:rPr>
              <a:t> </a:t>
            </a:r>
            <a:r>
              <a:rPr sz="4400" b="1" spc="725" dirty="0">
                <a:latin typeface="Cambria"/>
                <a:cs typeface="Cambria"/>
              </a:rPr>
              <a:t>CPF</a:t>
            </a:r>
            <a:endParaRPr sz="4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2557" y="2360711"/>
            <a:ext cx="10554335" cy="3876040"/>
            <a:chOff x="452557" y="2360711"/>
            <a:chExt cx="10554335" cy="3876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557" y="2360711"/>
              <a:ext cx="7009017" cy="3875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4" y="2519172"/>
              <a:ext cx="6512052" cy="33787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23582" y="3054858"/>
              <a:ext cx="3676015" cy="1816735"/>
            </a:xfrm>
            <a:custGeom>
              <a:avLst/>
              <a:gdLst/>
              <a:ahLst/>
              <a:cxnLst/>
              <a:rect l="l" t="t" r="r" b="b"/>
              <a:pathLst>
                <a:path w="3676015" h="1816735">
                  <a:moveTo>
                    <a:pt x="3675887" y="0"/>
                  </a:moveTo>
                  <a:lnTo>
                    <a:pt x="0" y="0"/>
                  </a:lnTo>
                  <a:lnTo>
                    <a:pt x="0" y="1816608"/>
                  </a:lnTo>
                  <a:lnTo>
                    <a:pt x="3675887" y="1816608"/>
                  </a:lnTo>
                  <a:lnTo>
                    <a:pt x="3675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3582" y="3054858"/>
              <a:ext cx="3676015" cy="1816735"/>
            </a:xfrm>
            <a:custGeom>
              <a:avLst/>
              <a:gdLst/>
              <a:ahLst/>
              <a:cxnLst/>
              <a:rect l="l" t="t" r="r" b="b"/>
              <a:pathLst>
                <a:path w="3676015" h="1816735">
                  <a:moveTo>
                    <a:pt x="0" y="1816608"/>
                  </a:moveTo>
                  <a:lnTo>
                    <a:pt x="3675887" y="1816608"/>
                  </a:lnTo>
                  <a:lnTo>
                    <a:pt x="3675887" y="0"/>
                  </a:lnTo>
                  <a:lnTo>
                    <a:pt x="0" y="0"/>
                  </a:lnTo>
                  <a:lnTo>
                    <a:pt x="0" y="1816608"/>
                  </a:lnTo>
                  <a:close/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03083" y="3085592"/>
            <a:ext cx="34042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1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J’ai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déjà</a:t>
            </a:r>
            <a:r>
              <a:rPr sz="1600" b="1" u="sng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13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un</a:t>
            </a:r>
            <a:r>
              <a:rPr sz="1600" b="1" u="sng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compte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55" dirty="0">
                <a:latin typeface="Cambria"/>
                <a:cs typeface="Cambria"/>
              </a:rPr>
              <a:t>Renseignez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votre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numéro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de</a:t>
            </a:r>
            <a:endParaRPr sz="16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600" spc="45" dirty="0">
                <a:latin typeface="Cambria"/>
                <a:cs typeface="Cambria"/>
              </a:rPr>
              <a:t>sécurité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sociale</a:t>
            </a: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55" dirty="0">
                <a:latin typeface="Cambria"/>
                <a:cs typeface="Cambria"/>
              </a:rPr>
              <a:t>Renseignez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votre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mot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de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passe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mbria"/>
              <a:buChar char="-"/>
            </a:pP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b="1" u="sng" spc="2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Je</a:t>
            </a:r>
            <a:r>
              <a:rPr sz="1600" b="1" u="sng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ne</a:t>
            </a:r>
            <a:r>
              <a:rPr sz="1600" b="1" u="sng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suis</a:t>
            </a:r>
            <a:r>
              <a:rPr sz="1600" b="1" u="sng" spc="1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pas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encore</a:t>
            </a:r>
            <a:r>
              <a:rPr sz="1600" b="1" u="sng" spc="11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inscrit(e)</a:t>
            </a:r>
            <a:r>
              <a:rPr sz="1600" b="1" u="sng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70" dirty="0">
                <a:latin typeface="Cambria"/>
                <a:cs typeface="Cambria"/>
              </a:rPr>
              <a:t>Créez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votre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compte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4848" y="3305555"/>
            <a:ext cx="4403725" cy="1348105"/>
            <a:chOff x="2974848" y="3305555"/>
            <a:chExt cx="4403725" cy="13481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4848" y="3305555"/>
              <a:ext cx="4403598" cy="12047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8444" y="4442459"/>
              <a:ext cx="1540002" cy="211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75104"/>
            <a:ext cx="11626850" cy="1616075"/>
            <a:chOff x="0" y="1975104"/>
            <a:chExt cx="11626850" cy="161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5104"/>
              <a:ext cx="11626596" cy="1307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" y="2170176"/>
              <a:ext cx="11158728" cy="7376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8677" y="3245358"/>
              <a:ext cx="5069205" cy="338455"/>
            </a:xfrm>
            <a:custGeom>
              <a:avLst/>
              <a:gdLst/>
              <a:ahLst/>
              <a:cxnLst/>
              <a:rect l="l" t="t" r="r" b="b"/>
              <a:pathLst>
                <a:path w="5069205" h="338454">
                  <a:moveTo>
                    <a:pt x="5068824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068824" y="338327"/>
                  </a:lnTo>
                  <a:lnTo>
                    <a:pt x="5068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8677" y="3245358"/>
              <a:ext cx="5069205" cy="338455"/>
            </a:xfrm>
            <a:custGeom>
              <a:avLst/>
              <a:gdLst/>
              <a:ahLst/>
              <a:cxnLst/>
              <a:rect l="l" t="t" r="r" b="b"/>
              <a:pathLst>
                <a:path w="5069205" h="338454">
                  <a:moveTo>
                    <a:pt x="0" y="338327"/>
                  </a:moveTo>
                  <a:lnTo>
                    <a:pt x="5068824" y="338327"/>
                  </a:lnTo>
                  <a:lnTo>
                    <a:pt x="5068824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811" y="2613634"/>
              <a:ext cx="662190" cy="7048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26769" y="332993"/>
            <a:ext cx="9692640" cy="1325880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lnSpc>
                <a:spcPts val="4980"/>
              </a:lnSpc>
            </a:pPr>
            <a:r>
              <a:rPr sz="4400" b="1" spc="595" dirty="0">
                <a:latin typeface="Cambria"/>
                <a:cs typeface="Cambria"/>
              </a:rPr>
              <a:t>DEUXIEME</a:t>
            </a:r>
            <a:r>
              <a:rPr sz="4400" b="1" spc="130" dirty="0">
                <a:latin typeface="Cambria"/>
                <a:cs typeface="Cambria"/>
              </a:rPr>
              <a:t> </a:t>
            </a:r>
            <a:r>
              <a:rPr sz="4400" b="1" spc="575" dirty="0">
                <a:latin typeface="Cambria"/>
                <a:cs typeface="Cambria"/>
              </a:rPr>
              <a:t>ETAPE</a:t>
            </a:r>
            <a:r>
              <a:rPr sz="4400" b="1" spc="160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sz="4400" b="1" spc="285" dirty="0">
                <a:latin typeface="Cambria"/>
                <a:cs typeface="Cambria"/>
              </a:rPr>
              <a:t>Rechercher</a:t>
            </a:r>
            <a:r>
              <a:rPr sz="4400" b="1" spc="155" dirty="0">
                <a:latin typeface="Cambria"/>
                <a:cs typeface="Cambria"/>
              </a:rPr>
              <a:t> </a:t>
            </a:r>
            <a:r>
              <a:rPr sz="4400" b="1" spc="275" dirty="0">
                <a:latin typeface="Cambria"/>
                <a:cs typeface="Cambria"/>
              </a:rPr>
              <a:t>une</a:t>
            </a:r>
            <a:r>
              <a:rPr sz="4400" b="1" spc="175" dirty="0">
                <a:latin typeface="Cambria"/>
                <a:cs typeface="Cambria"/>
              </a:rPr>
              <a:t> </a:t>
            </a:r>
            <a:r>
              <a:rPr sz="4400" b="1" spc="220" dirty="0">
                <a:latin typeface="Cambria"/>
                <a:cs typeface="Cambria"/>
              </a:rPr>
              <a:t>formation</a:t>
            </a:r>
            <a:endParaRPr sz="44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69592" y="3642316"/>
            <a:ext cx="9872980" cy="3216275"/>
            <a:chOff x="1569592" y="3642316"/>
            <a:chExt cx="9872980" cy="321627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9091" y="3642316"/>
              <a:ext cx="5753100" cy="32156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4164" y="3837432"/>
              <a:ext cx="5183124" cy="26883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76577" y="4053077"/>
              <a:ext cx="2430780" cy="830580"/>
            </a:xfrm>
            <a:custGeom>
              <a:avLst/>
              <a:gdLst/>
              <a:ahLst/>
              <a:cxnLst/>
              <a:rect l="l" t="t" r="r" b="b"/>
              <a:pathLst>
                <a:path w="2430779" h="830579">
                  <a:moveTo>
                    <a:pt x="0" y="830580"/>
                  </a:moveTo>
                  <a:lnTo>
                    <a:pt x="2430780" y="830580"/>
                  </a:lnTo>
                  <a:lnTo>
                    <a:pt x="2430780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54301" y="3275203"/>
            <a:ext cx="5692775" cy="1564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1-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Cliquez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sur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«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Rechercher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une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formation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»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mbria"/>
              <a:cs typeface="Cambria"/>
            </a:endParaRPr>
          </a:p>
          <a:p>
            <a:pPr marL="12700" marR="3605529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mbria"/>
                <a:cs typeface="Cambria"/>
              </a:rPr>
              <a:t>2-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Tapez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«</a:t>
            </a:r>
            <a:r>
              <a:rPr sz="1600" spc="90" dirty="0">
                <a:latin typeface="Cambria"/>
                <a:cs typeface="Cambria"/>
              </a:rPr>
              <a:t> Bilan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de 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compétences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»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dans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la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barre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de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recherche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0713" y="5426202"/>
            <a:ext cx="3302635" cy="830580"/>
          </a:xfrm>
          <a:custGeom>
            <a:avLst/>
            <a:gdLst/>
            <a:ahLst/>
            <a:cxnLst/>
            <a:rect l="l" t="t" r="r" b="b"/>
            <a:pathLst>
              <a:path w="3302635" h="830579">
                <a:moveTo>
                  <a:pt x="0" y="830580"/>
                </a:moveTo>
                <a:lnTo>
                  <a:pt x="3302508" y="830580"/>
                </a:lnTo>
                <a:lnTo>
                  <a:pt x="3302508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18691" y="5456935"/>
            <a:ext cx="29876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3-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Choisissez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si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vous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souhaitez 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effectuer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la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formation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en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centre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b="1" spc="95" dirty="0">
                <a:latin typeface="Cambria"/>
                <a:cs typeface="Cambria"/>
              </a:rPr>
              <a:t>ou </a:t>
            </a:r>
            <a:r>
              <a:rPr sz="1600" spc="105" dirty="0">
                <a:latin typeface="Cambria"/>
                <a:cs typeface="Cambria"/>
              </a:rPr>
              <a:t>à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distance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51732" y="4419587"/>
            <a:ext cx="4815205" cy="1522095"/>
            <a:chOff x="3951732" y="4419587"/>
            <a:chExt cx="4815205" cy="15220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7596" y="4951475"/>
              <a:ext cx="4379213" cy="9898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1732" y="4419587"/>
              <a:ext cx="3251454" cy="6301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194" y="398525"/>
            <a:ext cx="9691370" cy="1324610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4975"/>
              </a:lnSpc>
            </a:pPr>
            <a:r>
              <a:rPr sz="4400" b="1" spc="595" dirty="0">
                <a:latin typeface="Cambria"/>
                <a:cs typeface="Cambria"/>
              </a:rPr>
              <a:t>DEUXIEME</a:t>
            </a:r>
            <a:r>
              <a:rPr sz="4400" b="1" spc="13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60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  <a:p>
            <a:pPr marL="7620" algn="ctr">
              <a:lnSpc>
                <a:spcPts val="5015"/>
              </a:lnSpc>
            </a:pPr>
            <a:r>
              <a:rPr sz="4400" b="1" spc="285" dirty="0">
                <a:latin typeface="Cambria"/>
                <a:cs typeface="Cambria"/>
              </a:rPr>
              <a:t>Rechercher</a:t>
            </a:r>
            <a:r>
              <a:rPr sz="4400" b="1" spc="160" dirty="0">
                <a:latin typeface="Cambria"/>
                <a:cs typeface="Cambria"/>
              </a:rPr>
              <a:t> </a:t>
            </a:r>
            <a:r>
              <a:rPr sz="4400" b="1" spc="275" dirty="0">
                <a:latin typeface="Cambria"/>
                <a:cs typeface="Cambria"/>
              </a:rPr>
              <a:t>une</a:t>
            </a:r>
            <a:r>
              <a:rPr sz="4400" b="1" spc="180" dirty="0">
                <a:latin typeface="Cambria"/>
                <a:cs typeface="Cambria"/>
              </a:rPr>
              <a:t> </a:t>
            </a:r>
            <a:r>
              <a:rPr sz="4400" b="1" spc="220" dirty="0">
                <a:latin typeface="Cambria"/>
                <a:cs typeface="Cambria"/>
              </a:rPr>
              <a:t>formation</a:t>
            </a:r>
            <a:endParaRPr sz="4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4804" y="1839154"/>
            <a:ext cx="9754235" cy="5019040"/>
            <a:chOff x="464804" y="1839154"/>
            <a:chExt cx="9754235" cy="5019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04" y="1839154"/>
              <a:ext cx="7092727" cy="25746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5" y="1997963"/>
              <a:ext cx="6595872" cy="20772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35162" y="1998725"/>
              <a:ext cx="1676400" cy="584200"/>
            </a:xfrm>
            <a:custGeom>
              <a:avLst/>
              <a:gdLst/>
              <a:ahLst/>
              <a:cxnLst/>
              <a:rect l="l" t="t" r="r" b="b"/>
              <a:pathLst>
                <a:path w="1676400" h="584200">
                  <a:moveTo>
                    <a:pt x="0" y="583691"/>
                  </a:moveTo>
                  <a:lnTo>
                    <a:pt x="1676400" y="583691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7216" y="2086343"/>
              <a:ext cx="3431286" cy="4808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1307" y="4015710"/>
              <a:ext cx="5614416" cy="28422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6379" y="4210811"/>
              <a:ext cx="5044440" cy="23789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535162" y="2701289"/>
              <a:ext cx="1676400" cy="585470"/>
            </a:xfrm>
            <a:custGeom>
              <a:avLst/>
              <a:gdLst/>
              <a:ahLst/>
              <a:cxnLst/>
              <a:rect l="l" t="t" r="r" b="b"/>
              <a:pathLst>
                <a:path w="1676400" h="585470">
                  <a:moveTo>
                    <a:pt x="0" y="585215"/>
                  </a:moveTo>
                  <a:lnTo>
                    <a:pt x="1676400" y="585215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14409" y="2027377"/>
            <a:ext cx="1337945" cy="1216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95"/>
              </a:spcBef>
              <a:buAutoNum type="arabicPlain" startAt="4"/>
              <a:tabLst>
                <a:tab pos="250825" algn="l"/>
              </a:tabLst>
            </a:pPr>
            <a:r>
              <a:rPr sz="1600" spc="55" dirty="0">
                <a:latin typeface="Cambria"/>
                <a:cs typeface="Cambria"/>
              </a:rPr>
              <a:t>Renseignez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85" dirty="0">
                <a:latin typeface="Cambria"/>
                <a:cs typeface="Cambria"/>
              </a:rPr>
              <a:t>la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localisation</a:t>
            </a:r>
            <a:endParaRPr sz="1600">
              <a:latin typeface="Cambria"/>
              <a:cs typeface="Cambria"/>
            </a:endParaRPr>
          </a:p>
          <a:p>
            <a:pPr marL="250190" indent="-238125">
              <a:lnSpc>
                <a:spcPct val="100000"/>
              </a:lnSpc>
              <a:spcBef>
                <a:spcPts val="1695"/>
              </a:spcBef>
              <a:buAutoNum type="arabicPlain" startAt="5"/>
              <a:tabLst>
                <a:tab pos="250825" algn="l"/>
              </a:tabLst>
            </a:pPr>
            <a:r>
              <a:rPr sz="1600" spc="70" dirty="0">
                <a:latin typeface="Cambria"/>
                <a:cs typeface="Cambria"/>
              </a:rPr>
              <a:t>Cliquez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sur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5" dirty="0">
                <a:latin typeface="Cambria"/>
                <a:cs typeface="Cambria"/>
              </a:rPr>
              <a:t>«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rechercher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»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26835" y="2491739"/>
            <a:ext cx="4291965" cy="2847340"/>
            <a:chOff x="5926835" y="2491739"/>
            <a:chExt cx="4291965" cy="28473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6835" y="2491739"/>
              <a:ext cx="2661666" cy="57683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35161" y="4746497"/>
              <a:ext cx="1676400" cy="585470"/>
            </a:xfrm>
            <a:custGeom>
              <a:avLst/>
              <a:gdLst/>
              <a:ahLst/>
              <a:cxnLst/>
              <a:rect l="l" t="t" r="r" b="b"/>
              <a:pathLst>
                <a:path w="1676400" h="585470">
                  <a:moveTo>
                    <a:pt x="0" y="585215"/>
                  </a:moveTo>
                  <a:lnTo>
                    <a:pt x="1676400" y="585215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14409" y="4776978"/>
            <a:ext cx="1337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6-</a:t>
            </a:r>
            <a:r>
              <a:rPr sz="1600" spc="70" dirty="0">
                <a:latin typeface="Cambria"/>
                <a:cs typeface="Cambria"/>
              </a:rPr>
              <a:t> Cliquez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sur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5" dirty="0">
                <a:latin typeface="Cambria"/>
                <a:cs typeface="Cambria"/>
              </a:rPr>
              <a:t>«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Filtres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»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0055" y="5076431"/>
            <a:ext cx="3568446" cy="3741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060" y="323850"/>
            <a:ext cx="757364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pc="595" dirty="0"/>
              <a:t>DEUXIEME</a:t>
            </a:r>
            <a:r>
              <a:rPr spc="135" dirty="0"/>
              <a:t> </a:t>
            </a:r>
            <a:r>
              <a:rPr spc="570" dirty="0"/>
              <a:t>ETAPE</a:t>
            </a:r>
            <a:r>
              <a:rPr spc="150" dirty="0"/>
              <a:t> </a:t>
            </a:r>
            <a:r>
              <a:rPr spc="-10" dirty="0"/>
              <a:t>:</a:t>
            </a:r>
          </a:p>
          <a:p>
            <a:pPr algn="ctr">
              <a:lnSpc>
                <a:spcPts val="5015"/>
              </a:lnSpc>
            </a:pPr>
            <a:r>
              <a:rPr spc="285" dirty="0"/>
              <a:t>Rechercher</a:t>
            </a:r>
            <a:r>
              <a:rPr spc="160" dirty="0"/>
              <a:t> </a:t>
            </a:r>
            <a:r>
              <a:rPr spc="275" dirty="0"/>
              <a:t>une</a:t>
            </a:r>
            <a:r>
              <a:rPr spc="175" dirty="0"/>
              <a:t> </a:t>
            </a:r>
            <a:r>
              <a:rPr spc="220" dirty="0"/>
              <a:t>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931670" y="2446782"/>
            <a:ext cx="1676400" cy="832485"/>
          </a:xfrm>
          <a:custGeom>
            <a:avLst/>
            <a:gdLst/>
            <a:ahLst/>
            <a:cxnLst/>
            <a:rect l="l" t="t" r="r" b="b"/>
            <a:pathLst>
              <a:path w="1676400" h="832485">
                <a:moveTo>
                  <a:pt x="0" y="832103"/>
                </a:moveTo>
                <a:lnTo>
                  <a:pt x="1676400" y="832103"/>
                </a:lnTo>
                <a:lnTo>
                  <a:pt x="1676400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0282" y="2477261"/>
            <a:ext cx="1383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7- </a:t>
            </a:r>
            <a:r>
              <a:rPr sz="1600" spc="55" dirty="0">
                <a:latin typeface="Cambria"/>
                <a:cs typeface="Cambria"/>
              </a:rPr>
              <a:t>Renseignez 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l’organisme </a:t>
            </a:r>
            <a:r>
              <a:rPr sz="1600" spc="15" dirty="0">
                <a:latin typeface="Cambria"/>
                <a:cs typeface="Cambria"/>
              </a:rPr>
              <a:t>de </a:t>
            </a:r>
            <a:r>
              <a:rPr sz="1600" spc="-34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formation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6485" y="1635251"/>
            <a:ext cx="9872980" cy="5222875"/>
            <a:chOff x="1086485" y="1635251"/>
            <a:chExt cx="9872980" cy="52228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8636" y="1635251"/>
              <a:ext cx="5041392" cy="2862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3707" y="1830323"/>
              <a:ext cx="4471416" cy="22920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0732" y="2714243"/>
              <a:ext cx="3262121" cy="211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4100" y="4197037"/>
              <a:ext cx="4824984" cy="2660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172" y="4392167"/>
              <a:ext cx="4255008" cy="21808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3470" y="4652009"/>
              <a:ext cx="1676400" cy="832485"/>
            </a:xfrm>
            <a:custGeom>
              <a:avLst/>
              <a:gdLst/>
              <a:ahLst/>
              <a:cxnLst/>
              <a:rect l="l" t="t" r="r" b="b"/>
              <a:pathLst>
                <a:path w="1676400" h="832485">
                  <a:moveTo>
                    <a:pt x="0" y="832103"/>
                  </a:moveTo>
                  <a:lnTo>
                    <a:pt x="1676400" y="832103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71752" y="4682744"/>
            <a:ext cx="14077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8-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Cliquez </a:t>
            </a:r>
            <a:r>
              <a:rPr sz="1600" spc="60" dirty="0">
                <a:latin typeface="Cambria"/>
                <a:cs typeface="Cambria"/>
              </a:rPr>
              <a:t>sur</a:t>
            </a:r>
            <a:endParaRPr sz="1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600" spc="-105" dirty="0">
                <a:latin typeface="Cambria"/>
                <a:cs typeface="Cambria"/>
              </a:rPr>
              <a:t>«</a:t>
            </a:r>
            <a:r>
              <a:rPr sz="1600" spc="-10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Afficher </a:t>
            </a:r>
            <a:r>
              <a:rPr sz="1600" spc="45" dirty="0">
                <a:latin typeface="Cambria"/>
                <a:cs typeface="Cambria"/>
              </a:rPr>
              <a:t>les </a:t>
            </a:r>
            <a:r>
              <a:rPr sz="1600" dirty="0">
                <a:latin typeface="Cambria"/>
                <a:cs typeface="Cambria"/>
              </a:rPr>
              <a:t>5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résultats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»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4244" y="5049011"/>
            <a:ext cx="5708141" cy="1142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230" y="1817738"/>
            <a:ext cx="8583930" cy="2858770"/>
            <a:chOff x="815230" y="1817738"/>
            <a:chExt cx="8583930" cy="2858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230" y="1817738"/>
              <a:ext cx="3974811" cy="28584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36" y="1976628"/>
              <a:ext cx="3477767" cy="23606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07986" y="2599181"/>
              <a:ext cx="1884045" cy="830580"/>
            </a:xfrm>
            <a:custGeom>
              <a:avLst/>
              <a:gdLst/>
              <a:ahLst/>
              <a:cxnLst/>
              <a:rect l="l" t="t" r="r" b="b"/>
              <a:pathLst>
                <a:path w="1884045" h="830579">
                  <a:moveTo>
                    <a:pt x="0" y="830580"/>
                  </a:moveTo>
                  <a:lnTo>
                    <a:pt x="1883664" y="830580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1050" y="381761"/>
            <a:ext cx="9692640" cy="1325880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sz="4400" b="1" spc="595" dirty="0">
                <a:latin typeface="Cambria"/>
                <a:cs typeface="Cambria"/>
              </a:rPr>
              <a:t>DEUXIEME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sz="4400" b="1" spc="285" dirty="0">
                <a:latin typeface="Cambria"/>
                <a:cs typeface="Cambria"/>
              </a:rPr>
              <a:t>Rechercher</a:t>
            </a:r>
            <a:r>
              <a:rPr sz="4400" b="1" spc="155" dirty="0">
                <a:latin typeface="Cambria"/>
                <a:cs typeface="Cambria"/>
              </a:rPr>
              <a:t> </a:t>
            </a:r>
            <a:r>
              <a:rPr sz="4400" b="1" spc="275" dirty="0">
                <a:latin typeface="Cambria"/>
                <a:cs typeface="Cambria"/>
              </a:rPr>
              <a:t>une</a:t>
            </a:r>
            <a:r>
              <a:rPr sz="4400" b="1" spc="175" dirty="0">
                <a:latin typeface="Cambria"/>
                <a:cs typeface="Cambria"/>
              </a:rPr>
              <a:t> </a:t>
            </a:r>
            <a:r>
              <a:rPr sz="4400" b="1" spc="220" dirty="0">
                <a:latin typeface="Cambria"/>
                <a:cs typeface="Cambria"/>
              </a:rPr>
              <a:t>formation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87488" y="2628645"/>
            <a:ext cx="14751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9-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Choisissez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la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formation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que 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vous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souhaitez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1231" y="2939795"/>
            <a:ext cx="3800094" cy="5737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3367" y="4332681"/>
            <a:ext cx="3977639" cy="25253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8439" y="4527803"/>
            <a:ext cx="3407664" cy="217932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756397" y="5141213"/>
            <a:ext cx="1884045" cy="1077595"/>
          </a:xfrm>
          <a:custGeom>
            <a:avLst/>
            <a:gdLst/>
            <a:ahLst/>
            <a:cxnLst/>
            <a:rect l="l" t="t" r="r" b="b"/>
            <a:pathLst>
              <a:path w="1884045" h="1077595">
                <a:moveTo>
                  <a:pt x="0" y="1077468"/>
                </a:moveTo>
                <a:lnTo>
                  <a:pt x="1883663" y="1077468"/>
                </a:lnTo>
                <a:lnTo>
                  <a:pt x="1883663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36154" y="5171947"/>
            <a:ext cx="14509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mbria"/>
                <a:cs typeface="Cambria"/>
              </a:rPr>
              <a:t>10-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Cliquez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sur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5" dirty="0">
                <a:latin typeface="Cambria"/>
                <a:cs typeface="Cambria"/>
              </a:rPr>
              <a:t>«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Créer </a:t>
            </a:r>
            <a:r>
              <a:rPr sz="1600" spc="30" dirty="0">
                <a:latin typeface="Cambria"/>
                <a:cs typeface="Cambria"/>
              </a:rPr>
              <a:t>mon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25" dirty="0">
                <a:latin typeface="Cambria"/>
                <a:cs typeface="Cambria"/>
              </a:rPr>
              <a:t>dossier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35" dirty="0">
                <a:latin typeface="Cambria"/>
                <a:cs typeface="Cambria"/>
              </a:rPr>
              <a:t>d’inscription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»</a:t>
            </a:r>
            <a:endParaRPr sz="1600" dirty="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2871" y="5632703"/>
            <a:ext cx="2358389" cy="7063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6FB7710-B5D2-74D4-FD89-1E775581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56" y="4267200"/>
            <a:ext cx="2819400" cy="25031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F975973-59E3-35CC-FB41-1EE6A5534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96616"/>
            <a:ext cx="3048000" cy="225669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284983" y="2702814"/>
            <a:ext cx="3581400" cy="573786"/>
          </a:xfrm>
          <a:custGeom>
            <a:avLst/>
            <a:gdLst/>
            <a:ahLst/>
            <a:cxnLst/>
            <a:rect l="l" t="t" r="r" b="b"/>
            <a:pathLst>
              <a:path w="1884045" h="830579">
                <a:moveTo>
                  <a:pt x="0" y="830580"/>
                </a:moveTo>
                <a:lnTo>
                  <a:pt x="1883664" y="830580"/>
                </a:lnTo>
                <a:lnTo>
                  <a:pt x="188366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indent="87313" algn="ctr"/>
            <a:r>
              <a:rPr lang="fr-FR" dirty="0"/>
              <a:t>11- Cliquer sur </a:t>
            </a:r>
          </a:p>
          <a:p>
            <a:pPr indent="87313" algn="ctr"/>
            <a:r>
              <a:rPr lang="fr-FR" dirty="0"/>
              <a:t>« S’identifier avec </a:t>
            </a:r>
            <a:r>
              <a:rPr lang="fr-FR" dirty="0" err="1"/>
              <a:t>FranceConnect</a:t>
            </a:r>
            <a:r>
              <a:rPr lang="fr-FR" dirty="0"/>
              <a:t> +  »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1050" y="381761"/>
            <a:ext cx="969264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TROIS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Créer son dossier d’inscription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 rot="462483">
            <a:off x="3581401" y="2741089"/>
            <a:ext cx="3679228" cy="57378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772400" y="4848653"/>
            <a:ext cx="2895600" cy="1627586"/>
          </a:xfrm>
          <a:custGeom>
            <a:avLst/>
            <a:gdLst/>
            <a:ahLst/>
            <a:cxnLst/>
            <a:rect l="l" t="t" r="r" b="b"/>
            <a:pathLst>
              <a:path w="1884045" h="1077595">
                <a:moveTo>
                  <a:pt x="0" y="1077468"/>
                </a:moveTo>
                <a:lnTo>
                  <a:pt x="1883663" y="1077468"/>
                </a:lnTo>
                <a:lnTo>
                  <a:pt x="1883663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84138"/>
            <a:r>
              <a:rPr lang="fr-FR" dirty="0"/>
              <a:t>12- Choisir l’identité numérique avec la poste</a:t>
            </a:r>
          </a:p>
          <a:p>
            <a:pPr marL="84138"/>
            <a:endParaRPr lang="fr-FR" dirty="0"/>
          </a:p>
          <a:p>
            <a:pPr marL="84138"/>
            <a:r>
              <a:rPr lang="fr-FR" sz="1400" dirty="0"/>
              <a:t>Si l’identité numérique n’est pas encore crée, se rendre sur le site de la poste afin de la créer</a:t>
            </a:r>
          </a:p>
          <a:p>
            <a:pPr marL="84138"/>
            <a:endParaRPr lang="fr-FR" sz="600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 rot="730543">
            <a:off x="4576185" y="4668055"/>
            <a:ext cx="3028047" cy="7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7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90B104-B394-AD04-2412-8EDFC98E2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4160" r="6127" b="-2304"/>
          <a:stretch/>
        </p:blipFill>
        <p:spPr>
          <a:xfrm>
            <a:off x="2819400" y="2362200"/>
            <a:ext cx="5112000" cy="3852000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2AC080AA-24B3-9EC4-C829-212D0008A284}"/>
              </a:ext>
            </a:extLst>
          </p:cNvPr>
          <p:cNvSpPr txBox="1"/>
          <p:nvPr/>
        </p:nvSpPr>
        <p:spPr>
          <a:xfrm>
            <a:off x="781050" y="381761"/>
            <a:ext cx="969264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TROIS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Créer son dossier d’inscription</a:t>
            </a:r>
            <a:endParaRPr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460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FE8DE0-514F-4A07-9137-B1F50505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25" y="4460558"/>
            <a:ext cx="4017708" cy="217646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3BE505E-6765-4D14-A1BC-AA82F22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81200"/>
            <a:ext cx="3407959" cy="217646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675383" y="2887715"/>
            <a:ext cx="3687817" cy="617485"/>
          </a:xfrm>
          <a:custGeom>
            <a:avLst/>
            <a:gdLst/>
            <a:ahLst/>
            <a:cxnLst/>
            <a:rect l="l" t="t" r="r" b="b"/>
            <a:pathLst>
              <a:path w="1884045" h="830579">
                <a:moveTo>
                  <a:pt x="0" y="830580"/>
                </a:moveTo>
                <a:lnTo>
                  <a:pt x="1883664" y="830580"/>
                </a:lnTo>
                <a:lnTo>
                  <a:pt x="188366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13- </a:t>
            </a:r>
            <a:r>
              <a:rPr lang="fr-FR" sz="1800" spc="70" dirty="0">
                <a:latin typeface="Cambria"/>
                <a:cs typeface="Cambria"/>
              </a:rPr>
              <a:t>Cliquez</a:t>
            </a:r>
            <a:r>
              <a:rPr lang="fr-FR" sz="1800" spc="65" dirty="0">
                <a:latin typeface="Cambria"/>
                <a:cs typeface="Cambria"/>
              </a:rPr>
              <a:t> une nouvelle fois </a:t>
            </a:r>
            <a:r>
              <a:rPr lang="fr-FR" sz="1800" spc="60" dirty="0">
                <a:latin typeface="Cambria"/>
                <a:cs typeface="Cambria"/>
              </a:rPr>
              <a:t>sur</a:t>
            </a:r>
            <a:r>
              <a:rPr lang="fr-FR" dirty="0">
                <a:latin typeface="Cambria"/>
                <a:cs typeface="Cambri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800" spc="-105" dirty="0">
                <a:latin typeface="Cambria"/>
                <a:cs typeface="Cambria"/>
              </a:rPr>
              <a:t>«</a:t>
            </a:r>
            <a:r>
              <a:rPr lang="fr-FR" sz="1800" spc="85" dirty="0">
                <a:latin typeface="Cambria"/>
                <a:cs typeface="Cambria"/>
              </a:rPr>
              <a:t> </a:t>
            </a:r>
            <a:r>
              <a:rPr lang="fr-FR" sz="1800" spc="70" dirty="0">
                <a:latin typeface="Cambria"/>
                <a:cs typeface="Cambria"/>
              </a:rPr>
              <a:t>Créer </a:t>
            </a:r>
            <a:r>
              <a:rPr lang="fr-FR" sz="1800" spc="30" dirty="0">
                <a:latin typeface="Cambria"/>
                <a:cs typeface="Cambria"/>
              </a:rPr>
              <a:t>mon</a:t>
            </a:r>
            <a:r>
              <a:rPr lang="fr-FR" dirty="0">
                <a:latin typeface="Cambria"/>
                <a:cs typeface="Cambria"/>
              </a:rPr>
              <a:t> </a:t>
            </a:r>
            <a:r>
              <a:rPr lang="fr-FR" sz="1800" spc="25" dirty="0">
                <a:latin typeface="Cambria"/>
                <a:cs typeface="Cambria"/>
              </a:rPr>
              <a:t>Dossier </a:t>
            </a:r>
            <a:r>
              <a:rPr lang="fr-FR" sz="1800" spc="35" dirty="0">
                <a:latin typeface="Cambria"/>
                <a:cs typeface="Cambria"/>
              </a:rPr>
              <a:t>d’inscription</a:t>
            </a:r>
            <a:r>
              <a:rPr lang="fr-FR" sz="1800" spc="75" dirty="0">
                <a:latin typeface="Cambria"/>
                <a:cs typeface="Cambria"/>
              </a:rPr>
              <a:t> </a:t>
            </a:r>
            <a:r>
              <a:rPr lang="fr-FR" sz="1800" spc="-105" dirty="0">
                <a:latin typeface="Cambria"/>
                <a:cs typeface="Cambria"/>
              </a:rPr>
              <a:t>»</a:t>
            </a:r>
            <a:endParaRPr lang="fr-FR"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381761"/>
            <a:ext cx="9692640" cy="1282402"/>
          </a:xfrm>
          <a:prstGeom prst="rect">
            <a:avLst/>
          </a:prstGeom>
          <a:ln w="139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980"/>
              </a:lnSpc>
            </a:pPr>
            <a:r>
              <a:rPr lang="fr-FR" sz="4400" b="1" spc="595" dirty="0">
                <a:latin typeface="Cambria"/>
                <a:cs typeface="Cambria"/>
              </a:rPr>
              <a:t>TROIS</a:t>
            </a:r>
            <a:r>
              <a:rPr sz="4400" b="1" spc="595" dirty="0">
                <a:latin typeface="Cambria"/>
                <a:cs typeface="Cambria"/>
              </a:rPr>
              <a:t>IEME</a:t>
            </a:r>
            <a:r>
              <a:rPr sz="4400" b="1" spc="125" dirty="0">
                <a:latin typeface="Cambria"/>
                <a:cs typeface="Cambria"/>
              </a:rPr>
              <a:t> </a:t>
            </a:r>
            <a:r>
              <a:rPr sz="4400" b="1" spc="570" dirty="0">
                <a:latin typeface="Cambria"/>
                <a:cs typeface="Cambria"/>
              </a:rPr>
              <a:t>ETAPE</a:t>
            </a:r>
            <a:r>
              <a:rPr sz="4400" b="1" spc="145" dirty="0">
                <a:latin typeface="Cambria"/>
                <a:cs typeface="Cambria"/>
              </a:rPr>
              <a:t> </a:t>
            </a:r>
            <a:r>
              <a:rPr sz="4400" b="1" spc="-10" dirty="0">
                <a:latin typeface="Cambria"/>
                <a:cs typeface="Cambria"/>
              </a:rPr>
              <a:t>:</a:t>
            </a:r>
            <a:endParaRPr sz="4400" dirty="0">
              <a:latin typeface="Cambria"/>
              <a:cs typeface="Cambria"/>
            </a:endParaRPr>
          </a:p>
          <a:p>
            <a:pPr marL="6350" algn="ctr">
              <a:lnSpc>
                <a:spcPts val="5015"/>
              </a:lnSpc>
            </a:pPr>
            <a:r>
              <a:rPr lang="fr-FR" sz="4400" b="1" spc="285" dirty="0">
                <a:latin typeface="Cambria"/>
                <a:cs typeface="Cambria"/>
              </a:rPr>
              <a:t>Créer son dossier d’inscription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1900" y="3204753"/>
            <a:ext cx="2903483" cy="54939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772400" y="5038978"/>
            <a:ext cx="2590800" cy="371222"/>
          </a:xfrm>
          <a:custGeom>
            <a:avLst/>
            <a:gdLst/>
            <a:ahLst/>
            <a:cxnLst/>
            <a:rect l="l" t="t" r="r" b="b"/>
            <a:pathLst>
              <a:path w="1884045" h="1077595">
                <a:moveTo>
                  <a:pt x="0" y="1077468"/>
                </a:moveTo>
                <a:lnTo>
                  <a:pt x="1883663" y="1077468"/>
                </a:lnTo>
                <a:lnTo>
                  <a:pt x="1883663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84138"/>
            <a:r>
              <a:rPr lang="fr-FR" dirty="0"/>
              <a:t>14- Cliquez sur « Valider »</a:t>
            </a:r>
            <a:endParaRPr sz="1400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5219875"/>
            <a:ext cx="2275125" cy="7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bc0324-a4b1-4d5e-8610-3e0e99fa72cf">
      <Terms xmlns="http://schemas.microsoft.com/office/infopath/2007/PartnerControls"/>
    </lcf76f155ced4ddcb4097134ff3c332f>
    <TaxCatchAll xmlns="cf35c301-c129-42c9-b8db-831df94b45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F5606D183F24FB4BEF83721BA0940" ma:contentTypeVersion="14" ma:contentTypeDescription="Crée un document." ma:contentTypeScope="" ma:versionID="5189b39311241538f2e6029183209bac">
  <xsd:schema xmlns:xsd="http://www.w3.org/2001/XMLSchema" xmlns:xs="http://www.w3.org/2001/XMLSchema" xmlns:p="http://schemas.microsoft.com/office/2006/metadata/properties" xmlns:ns2="9dbc0324-a4b1-4d5e-8610-3e0e99fa72cf" xmlns:ns3="cf35c301-c129-42c9-b8db-831df94b4556" targetNamespace="http://schemas.microsoft.com/office/2006/metadata/properties" ma:root="true" ma:fieldsID="75a78f3e4ae09c5e9ca1a452e52cbdd7" ns2:_="" ns3:_="">
    <xsd:import namespace="9dbc0324-a4b1-4d5e-8610-3e0e99fa72cf"/>
    <xsd:import namespace="cf35c301-c129-42c9-b8db-831df94b4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c0324-a4b1-4d5e-8610-3e0e99fa7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c4976f4-841c-4b3a-9f5d-3f5bc38732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5c301-c129-42c9-b8db-831df94b455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f58eddc-3c97-4d12-ba00-fde76a24593c}" ma:internalName="TaxCatchAll" ma:showField="CatchAllData" ma:web="cf35c301-c129-42c9-b8db-831df94b45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A35ECB-3597-437E-A10A-678C4985634C}">
  <ds:schemaRefs>
    <ds:schemaRef ds:uri="http://schemas.microsoft.com/office/2006/metadata/properties"/>
    <ds:schemaRef ds:uri="http://schemas.microsoft.com/office/infopath/2007/PartnerControls"/>
    <ds:schemaRef ds:uri="9dbc0324-a4b1-4d5e-8610-3e0e99fa72cf"/>
    <ds:schemaRef ds:uri="cf35c301-c129-42c9-b8db-831df94b4556"/>
  </ds:schemaRefs>
</ds:datastoreItem>
</file>

<file path=customXml/itemProps2.xml><?xml version="1.0" encoding="utf-8"?>
<ds:datastoreItem xmlns:ds="http://schemas.openxmlformats.org/officeDocument/2006/customXml" ds:itemID="{A3F34D90-C3D1-448A-B870-4506392ADE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B6553-7E44-46E6-90B2-ED624DC96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c0324-a4b1-4d5e-8610-3e0e99fa72cf"/>
    <ds:schemaRef ds:uri="cf35c301-c129-42c9-b8db-831df94b45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384</Words>
  <Application>Microsoft Office PowerPoint</Application>
  <PresentationFormat>Grand écran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Calibri</vt:lpstr>
      <vt:lpstr>Cambria</vt:lpstr>
      <vt:lpstr>Office Theme</vt:lpstr>
      <vt:lpstr>PROCEDURE  DEMARCHE CPF Comment trouver une formation sur votre CPF ?</vt:lpstr>
      <vt:lpstr>Présentation PowerPoint</vt:lpstr>
      <vt:lpstr>Présentation PowerPoint</vt:lpstr>
      <vt:lpstr>Présentation PowerPoint</vt:lpstr>
      <vt:lpstr>DEUXIEME ETAPE : Rechercher une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DEMARCHE CPF</dc:title>
  <dc:creator>Antonia CEPA</dc:creator>
  <cp:lastModifiedBy>Mathilde PICHON</cp:lastModifiedBy>
  <cp:revision>1</cp:revision>
  <dcterms:created xsi:type="dcterms:W3CDTF">2021-10-07T12:32:53Z</dcterms:created>
  <dcterms:modified xsi:type="dcterms:W3CDTF">2022-12-13T12:51:41Z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2021-10-07T00:00:00Z</vt:filetime>
  </property>
  <property fmtid="{D5CDD505-2E9C-101B-9397-08002B2CF9AE}" pid="5" name="ContentTypeId">
    <vt:lpwstr>0x010100C89F5606D183F24FB4BEF83721BA0940</vt:lpwstr>
  </property>
  <property fmtid="{D5CDD505-2E9C-101B-9397-08002B2CF9AE}" pid="6" name="MediaServiceImageTags">
    <vt:lpwstr/>
  </property>
</Properties>
</file>